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9" r:id="rId1"/>
  </p:sldMasterIdLst>
  <p:sldIdLst>
    <p:sldId id="256" r:id="rId2"/>
    <p:sldId id="257" r:id="rId3"/>
    <p:sldId id="258" r:id="rId4"/>
    <p:sldId id="262" r:id="rId5"/>
    <p:sldId id="281" r:id="rId6"/>
    <p:sldId id="282" r:id="rId7"/>
    <p:sldId id="285" r:id="rId8"/>
    <p:sldId id="286" r:id="rId9"/>
    <p:sldId id="266" r:id="rId10"/>
    <p:sldId id="278" r:id="rId11"/>
    <p:sldId id="284" r:id="rId12"/>
    <p:sldId id="283" r:id="rId13"/>
    <p:sldId id="287" r:id="rId14"/>
    <p:sldId id="271" r:id="rId15"/>
    <p:sldId id="272" r:id="rId16"/>
    <p:sldId id="275" r:id="rId17"/>
    <p:sldId id="277" r:id="rId18"/>
    <p:sldId id="28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7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524C6359-9BB8-4148-8114-537E698DA205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542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7732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315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6191F-481E-48E9-BB9A-369A67A7362D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114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10/17/2022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02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70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10/17/2022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098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10/17/2022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588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10/17/2022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23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10/17/2022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1590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40000"/>
              <a:lumOff val="6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336133E9-A654-4C17-8C3C-DDCAC83D6EBF}" type="datetime1">
              <a:rPr lang="en-US" smtClean="0"/>
              <a:t>10/17/2022</a:t>
            </a:fld>
            <a:endParaRPr lang="en-US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876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10/17/2022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725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image" Target="../media/image17.png"/><Relationship Id="rId7" Type="http://schemas.openxmlformats.org/officeDocument/2006/relationships/image" Target="../media/image18.wmf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9.wmf"/><Relationship Id="rId10" Type="http://schemas.openxmlformats.org/officeDocument/2006/relationships/image" Target="../media/image29.png"/><Relationship Id="rId4" Type="http://schemas.openxmlformats.org/officeDocument/2006/relationships/oleObject" Target="../embeddings/oleObject4.bin"/><Relationship Id="rId9" Type="http://schemas.openxmlformats.org/officeDocument/2006/relationships/image" Target="../media/image20.w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mailto:lianglyu@mit.edu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3D Hologram from iPad">
            <a:extLst>
              <a:ext uri="{FF2B5EF4-FFF2-40B4-BE49-F238E27FC236}">
                <a16:creationId xmlns:a16="http://schemas.microsoft.com/office/drawing/2014/main" id="{5DA3D182-FC96-C9D6-C3C9-734120E454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0000"/>
          </a:blip>
          <a:srcRect t="7614" r="-1" b="8094"/>
          <a:stretch/>
        </p:blipFill>
        <p:spPr>
          <a:xfrm>
            <a:off x="20" y="10284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30E1B36-75FB-07C7-071E-E7A9EBC301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Autofit/>
          </a:bodyPr>
          <a:lstStyle/>
          <a:p>
            <a:pPr algn="ctr"/>
            <a:r>
              <a:rPr lang="en-US" sz="4400" dirty="0">
                <a:solidFill>
                  <a:srgbClr val="FFFFFF"/>
                </a:solidFill>
              </a:rPr>
              <a:t>An Experiment on Algorithmic Ranking: User Behavior, </a:t>
            </a:r>
            <a:br>
              <a:rPr lang="en-US" sz="4400" dirty="0">
                <a:solidFill>
                  <a:srgbClr val="FFFFFF"/>
                </a:solidFill>
              </a:rPr>
            </a:br>
            <a:r>
              <a:rPr lang="en-US" sz="4400" dirty="0">
                <a:solidFill>
                  <a:srgbClr val="FFFFFF"/>
                </a:solidFill>
              </a:rPr>
              <a:t>Platform Incentives, And Policy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AE5445-42CD-E65E-8EEC-00E88D3003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99029" y="3774105"/>
            <a:ext cx="6190895" cy="1633040"/>
          </a:xfrm>
        </p:spPr>
        <p:txBody>
          <a:bodyPr anchor="t">
            <a:no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</a:rPr>
              <a:t>Dan Huttenlocher, </a:t>
            </a:r>
            <a:r>
              <a:rPr lang="en-US" sz="2800" b="1" dirty="0">
                <a:solidFill>
                  <a:srgbClr val="FFFF00"/>
                </a:solidFill>
              </a:rPr>
              <a:t>Liang “Charles” Lyu</a:t>
            </a:r>
            <a:r>
              <a:rPr lang="en-US" sz="2800" dirty="0">
                <a:solidFill>
                  <a:srgbClr val="FFFFFF"/>
                </a:solidFill>
              </a:rPr>
              <a:t>,</a:t>
            </a:r>
          </a:p>
          <a:p>
            <a:pPr algn="ctr">
              <a:spcBef>
                <a:spcPts val="500"/>
              </a:spcBef>
            </a:pPr>
            <a:r>
              <a:rPr lang="en-US" sz="2800" dirty="0" err="1">
                <a:solidFill>
                  <a:srgbClr val="FFFFFF"/>
                </a:solidFill>
              </a:rPr>
              <a:t>Asuman</a:t>
            </a:r>
            <a:r>
              <a:rPr lang="en-US" sz="2800" dirty="0">
                <a:solidFill>
                  <a:srgbClr val="FFFFFF"/>
                </a:solidFill>
              </a:rPr>
              <a:t> Ozdaglar, James Siderius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</a:rPr>
              <a:t>Massachusetts Institute of Technology</a:t>
            </a:r>
          </a:p>
        </p:txBody>
      </p:sp>
    </p:spTree>
    <p:extLst>
      <p:ext uri="{BB962C8B-B14F-4D97-AF65-F5344CB8AC3E}">
        <p14:creationId xmlns:p14="http://schemas.microsoft.com/office/powerpoint/2010/main" val="15938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/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74F86-E014-A179-BE12-7394DAAA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0D8C-7076-5780-24FB-98EE818A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Effects of different ranking algorithms on engagement?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Misinformation</a:t>
            </a:r>
            <a:r>
              <a:rPr lang="en-US" sz="2400" dirty="0"/>
              <a:t> vs </a:t>
            </a:r>
            <a:r>
              <a:rPr lang="en-US" sz="2400" dirty="0">
                <a:solidFill>
                  <a:schemeClr val="accent1"/>
                </a:solidFill>
              </a:rPr>
              <a:t>informative content</a:t>
            </a:r>
            <a:r>
              <a:rPr lang="en-US" sz="2400" dirty="0"/>
              <a:t>?</a:t>
            </a:r>
          </a:p>
        </p:txBody>
      </p:sp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5AC80F-95B5-B632-811B-B2E0B7BBA2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387" y="3320081"/>
            <a:ext cx="3535724" cy="2357149"/>
          </a:xfrm>
          <a:prstGeom prst="rect">
            <a:avLst/>
          </a:prstGeom>
        </p:spPr>
      </p:pic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AE955C30-4C66-757B-397C-9A9DD7311D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6781" y="3320080"/>
            <a:ext cx="3535724" cy="23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91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74F86-E014-A179-BE12-7394DAAA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0D8C-7076-5780-24FB-98EE818A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Effects of different ranking algorithms on engagement?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Misinformation vs informative content?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Ideologically</a:t>
            </a:r>
            <a:r>
              <a:rPr lang="en-US" sz="2400" dirty="0"/>
              <a:t> congruent vs. incongruent items?</a:t>
            </a:r>
          </a:p>
        </p:txBody>
      </p:sp>
      <p:pic>
        <p:nvPicPr>
          <p:cNvPr id="7" name="Picture 6" descr="A person speaking into microphones&#10;&#10;Description automatically generated with medium confidence">
            <a:extLst>
              <a:ext uri="{FF2B5EF4-FFF2-40B4-BE49-F238E27FC236}">
                <a16:creationId xmlns:a16="http://schemas.microsoft.com/office/drawing/2014/main" id="{EE56E226-2B74-45D6-ABC5-8787156DF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016" y="3592572"/>
            <a:ext cx="3565135" cy="2376757"/>
          </a:xfrm>
          <a:prstGeom prst="rect">
            <a:avLst/>
          </a:prstGeom>
        </p:spPr>
      </p:pic>
      <p:pic>
        <p:nvPicPr>
          <p:cNvPr id="9" name="Picture 8" descr="A person in a suit and tie&#10;&#10;Description automatically generated with low confidence">
            <a:extLst>
              <a:ext uri="{FF2B5EF4-FFF2-40B4-BE49-F238E27FC236}">
                <a16:creationId xmlns:a16="http://schemas.microsoft.com/office/drawing/2014/main" id="{0D6F747F-5235-69E5-EADE-CAA2A86797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3450" y="3592572"/>
            <a:ext cx="3565135" cy="237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951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74F86-E014-A179-BE12-7394DAAA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0D8C-7076-5780-24FB-98EE818A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>
                <a:solidFill>
                  <a:schemeClr val="accent1"/>
                </a:solidFill>
              </a:rPr>
              <a:t>Effects of different ranking algorithms on engagement?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Misinformation vs informative content?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Ideologically congruent vs. incongruent items?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1"/>
                </a:solidFill>
              </a:rPr>
              <a:t>Friendships</a:t>
            </a:r>
            <a:r>
              <a:rPr lang="en-US" sz="2400" dirty="0"/>
              <a:t> based on political ideology vs. other dimensions?</a:t>
            </a:r>
            <a:endParaRPr lang="en-US" sz="2400" dirty="0">
              <a:solidFill>
                <a:schemeClr val="accent5"/>
              </a:solidFill>
            </a:endParaRPr>
          </a:p>
        </p:txBody>
      </p:sp>
      <p:pic>
        <p:nvPicPr>
          <p:cNvPr id="4" name="Picture 3" descr="Shape, circle&#10;&#10;Description automatically generated">
            <a:extLst>
              <a:ext uri="{FF2B5EF4-FFF2-40B4-BE49-F238E27FC236}">
                <a16:creationId xmlns:a16="http://schemas.microsoft.com/office/drawing/2014/main" id="{440B6C83-1021-A682-7051-0FE4592639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11700" r="79565" b="55436"/>
          <a:stretch/>
        </p:blipFill>
        <p:spPr>
          <a:xfrm>
            <a:off x="6412340" y="4523891"/>
            <a:ext cx="638641" cy="650869"/>
          </a:xfrm>
          <a:prstGeom prst="rect">
            <a:avLst/>
          </a:prstGeom>
        </p:spPr>
      </p:pic>
      <p:pic>
        <p:nvPicPr>
          <p:cNvPr id="5" name="Picture 2" descr="A blue circle with a capital &quot;D&quot; inside">
            <a:extLst>
              <a:ext uri="{FF2B5EF4-FFF2-40B4-BE49-F238E27FC236}">
                <a16:creationId xmlns:a16="http://schemas.microsoft.com/office/drawing/2014/main" id="{393D80AB-C992-34B8-ED28-E703B374F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2015" y="4523891"/>
            <a:ext cx="641396" cy="64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A blue circle with a capital &quot;D&quot; inside">
            <a:extLst>
              <a:ext uri="{FF2B5EF4-FFF2-40B4-BE49-F238E27FC236}">
                <a16:creationId xmlns:a16="http://schemas.microsoft.com/office/drawing/2014/main" id="{7C1EB069-4880-F29C-6687-09661C111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010" y="4523891"/>
            <a:ext cx="641396" cy="64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3E4318-F1B5-2901-773E-6E0C48082544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2933411" y="4844589"/>
            <a:ext cx="132459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16">
            <a:extLst>
              <a:ext uri="{FF2B5EF4-FFF2-40B4-BE49-F238E27FC236}">
                <a16:creationId xmlns:a16="http://schemas.microsoft.com/office/drawing/2014/main" id="{D420A78E-3D6E-1B29-53EE-857715A63A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5" t="61838" r="11186" b="29502"/>
          <a:stretch/>
        </p:blipFill>
        <p:spPr bwMode="auto">
          <a:xfrm>
            <a:off x="3380507" y="4413262"/>
            <a:ext cx="430405" cy="3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F4D5F1E-793D-40D0-2E14-7B241745D92A}"/>
              </a:ext>
            </a:extLst>
          </p:cNvPr>
          <p:cNvCxnSpPr/>
          <p:nvPr/>
        </p:nvCxnSpPr>
        <p:spPr>
          <a:xfrm>
            <a:off x="7050983" y="4844589"/>
            <a:ext cx="1324599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16">
            <a:extLst>
              <a:ext uri="{FF2B5EF4-FFF2-40B4-BE49-F238E27FC236}">
                <a16:creationId xmlns:a16="http://schemas.microsoft.com/office/drawing/2014/main" id="{020D5A72-F417-0AF6-7CB9-9EB943437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5" t="61838" r="11186" b="29502"/>
          <a:stretch/>
        </p:blipFill>
        <p:spPr bwMode="auto">
          <a:xfrm>
            <a:off x="7498079" y="4413262"/>
            <a:ext cx="430405" cy="3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49410505-828A-C9CB-7657-147821DEA6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11700" r="79565" b="55436"/>
          <a:stretch/>
        </p:blipFill>
        <p:spPr>
          <a:xfrm>
            <a:off x="8375582" y="4523891"/>
            <a:ext cx="638641" cy="65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28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74F86-E014-A179-BE12-7394DAAA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Wave 0: Crowdsourcing features for headlines</a:t>
            </a:r>
          </a:p>
        </p:txBody>
      </p:sp>
      <p:pic>
        <p:nvPicPr>
          <p:cNvPr id="10" name="Picture 9" descr="Graphical user interface&#10;&#10;Description automatically generated">
            <a:extLst>
              <a:ext uri="{FF2B5EF4-FFF2-40B4-BE49-F238E27FC236}">
                <a16:creationId xmlns:a16="http://schemas.microsoft.com/office/drawing/2014/main" id="{36C4E200-6323-D4B1-0D9F-99A6815B63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278"/>
          <a:stretch/>
        </p:blipFill>
        <p:spPr>
          <a:xfrm>
            <a:off x="6281842" y="1895475"/>
            <a:ext cx="5114719" cy="3067050"/>
          </a:xfrm>
          <a:prstGeom prst="rect">
            <a:avLst/>
          </a:prstGeom>
        </p:spPr>
      </p:pic>
      <p:pic>
        <p:nvPicPr>
          <p:cNvPr id="11" name="Content Placeholder 4" descr="A person with his mouth open&#10;&#10;Description automatically generated with low confidence">
            <a:extLst>
              <a:ext uri="{FF2B5EF4-FFF2-40B4-BE49-F238E27FC236}">
                <a16:creationId xmlns:a16="http://schemas.microsoft.com/office/drawing/2014/main" id="{4D682F08-E949-6DE3-1527-E129DC309B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812" y="1895475"/>
            <a:ext cx="3855783" cy="257052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6582B7-0B4D-1B53-2CC3-29F08EC2573D}"/>
              </a:ext>
            </a:extLst>
          </p:cNvPr>
          <p:cNvSpPr txBox="1"/>
          <p:nvPr/>
        </p:nvSpPr>
        <p:spPr>
          <a:xfrm>
            <a:off x="742950" y="4628535"/>
            <a:ext cx="24892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Veracity: 3.9 (out of 7)</a:t>
            </a:r>
          </a:p>
          <a:p>
            <a:r>
              <a:rPr lang="en-US" sz="1600" dirty="0"/>
              <a:t>Conflict: 4.8</a:t>
            </a:r>
          </a:p>
          <a:p>
            <a:r>
              <a:rPr lang="en-US" sz="1600" dirty="0"/>
              <a:t>Interest: 3.7</a:t>
            </a:r>
          </a:p>
          <a:p>
            <a:r>
              <a:rPr lang="en-US" sz="1600" dirty="0"/>
              <a:t>Surprise: 4.3</a:t>
            </a:r>
          </a:p>
          <a:p>
            <a:r>
              <a:rPr lang="en-US" sz="1600" dirty="0"/>
              <a:t>Relevance: 4.4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27B5D54-0661-E97D-991F-C163F5B5CD66}"/>
              </a:ext>
            </a:extLst>
          </p:cNvPr>
          <p:cNvSpPr txBox="1"/>
          <p:nvPr/>
        </p:nvSpPr>
        <p:spPr>
          <a:xfrm>
            <a:off x="3429000" y="4628535"/>
            <a:ext cx="328295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Topic: Politics</a:t>
            </a:r>
          </a:p>
          <a:p>
            <a:r>
              <a:rPr lang="en-US" sz="1600" dirty="0"/>
              <a:t>Democrat favorability: 4.9</a:t>
            </a:r>
          </a:p>
          <a:p>
            <a:r>
              <a:rPr lang="en-US" sz="1600" dirty="0"/>
              <a:t>Republican favorability: 4.3</a:t>
            </a:r>
          </a:p>
          <a:p>
            <a:r>
              <a:rPr lang="en-US" sz="1600" dirty="0"/>
              <a:t>Like: 3.7</a:t>
            </a:r>
          </a:p>
          <a:p>
            <a:r>
              <a:rPr lang="en-US" sz="1600" dirty="0"/>
              <a:t>Share: 3.9</a:t>
            </a:r>
          </a:p>
        </p:txBody>
      </p:sp>
    </p:spTree>
    <p:extLst>
      <p:ext uri="{BB962C8B-B14F-4D97-AF65-F5344CB8AC3E}">
        <p14:creationId xmlns:p14="http://schemas.microsoft.com/office/powerpoint/2010/main" val="36911829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2228-6D43-3B7F-E11B-00C4B852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1: Building social media “profiles”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9619-F639-EAE2-D8B1-FC1AB8FA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5950" y="2011680"/>
            <a:ext cx="6177324" cy="3549045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Age: </a:t>
            </a:r>
            <a:r>
              <a:rPr lang="en-US" dirty="0"/>
              <a:t>18</a:t>
            </a:r>
          </a:p>
          <a:p>
            <a:r>
              <a:rPr lang="en-US" dirty="0">
                <a:solidFill>
                  <a:schemeClr val="accent1"/>
                </a:solidFill>
              </a:rPr>
              <a:t>Gender: </a:t>
            </a:r>
            <a:r>
              <a:rPr lang="en-US" dirty="0"/>
              <a:t>Female</a:t>
            </a:r>
          </a:p>
          <a:p>
            <a:r>
              <a:rPr lang="en-US" dirty="0"/>
              <a:t>Identifies as </a:t>
            </a:r>
            <a:r>
              <a:rPr lang="en-US" dirty="0">
                <a:solidFill>
                  <a:schemeClr val="accent1"/>
                </a:solidFill>
              </a:rPr>
              <a:t>Democrat</a:t>
            </a:r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Hobbies: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Games: </a:t>
            </a:r>
            <a:r>
              <a:rPr lang="en-US" dirty="0"/>
              <a:t>The Sims 4, Minecraft, Stardew Valley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Movies &amp; TV Series: </a:t>
            </a:r>
            <a:r>
              <a:rPr lang="en-US" dirty="0"/>
              <a:t>King of the Hill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Music: </a:t>
            </a:r>
            <a:r>
              <a:rPr lang="en-US" dirty="0"/>
              <a:t>Car Seat Headrest, Death Grips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Collecting: </a:t>
            </a:r>
            <a:r>
              <a:rPr lang="en-US" dirty="0"/>
              <a:t>Anime Figures, plushies</a:t>
            </a:r>
          </a:p>
        </p:txBody>
      </p:sp>
      <p:pic>
        <p:nvPicPr>
          <p:cNvPr id="4" name="Content Placeholder 4" descr="Shape, circle&#10;&#10;Description automatically generated">
            <a:extLst>
              <a:ext uri="{FF2B5EF4-FFF2-40B4-BE49-F238E27FC236}">
                <a16:creationId xmlns:a16="http://schemas.microsoft.com/office/drawing/2014/main" id="{021C57F6-5DAB-B1D7-F24C-F77132667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t="6993" r="65139" b="50000"/>
          <a:stretch/>
        </p:blipFill>
        <p:spPr>
          <a:xfrm>
            <a:off x="1397000" y="2334594"/>
            <a:ext cx="2248321" cy="2279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94682-1840-4F58-BD98-08E5E8F587E7}"/>
              </a:ext>
            </a:extLst>
          </p:cNvPr>
          <p:cNvSpPr txBox="1"/>
          <p:nvPr/>
        </p:nvSpPr>
        <p:spPr>
          <a:xfrm>
            <a:off x="1238460" y="4681548"/>
            <a:ext cx="256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Sophie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118C6-96E2-913F-0114-C463A7477F36}"/>
              </a:ext>
            </a:extLst>
          </p:cNvPr>
          <p:cNvSpPr txBox="1"/>
          <p:nvPr/>
        </p:nvSpPr>
        <p:spPr>
          <a:xfrm>
            <a:off x="9677400" y="6581001"/>
            <a:ext cx="2559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Image by </a:t>
            </a:r>
            <a:r>
              <a:rPr lang="en-US" sz="1200" dirty="0" err="1"/>
              <a:t>studiogstock</a:t>
            </a:r>
            <a:r>
              <a:rPr lang="en-US" sz="1200" dirty="0"/>
              <a:t> on </a:t>
            </a:r>
            <a:r>
              <a:rPr lang="en-US" sz="1200" dirty="0" err="1"/>
              <a:t>Freepik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04552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2228-6D43-3B7F-E11B-00C4B852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Wave 1: Building social media “profiles”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9619-F639-EAE2-D8B1-FC1AB8FA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5950" y="2011680"/>
            <a:ext cx="6177324" cy="4346787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u="sng" dirty="0">
                <a:solidFill>
                  <a:schemeClr val="accent1"/>
                </a:solidFill>
              </a:rPr>
              <a:t>Apolitical essay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“What are some things you do that you think nobody else would?”</a:t>
            </a:r>
          </a:p>
          <a:p>
            <a:r>
              <a:rPr lang="en-US" sz="1700" dirty="0"/>
              <a:t>Some things I do that I think nobody else would is to block the groceries after I take something off of the shelf. I like to push anything behind it further so that it makes less work for workers, and it also generally feels nice to do.</a:t>
            </a:r>
          </a:p>
          <a:p>
            <a:r>
              <a:rPr lang="en-US" sz="2400" b="1" u="sng" dirty="0">
                <a:solidFill>
                  <a:schemeClr val="accent1"/>
                </a:solidFill>
              </a:rPr>
              <a:t>Political essay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“What are your thoughts on the Jan 6 capitol riots and the hearings? How much do you think Trump was responsible for this, and why or why not?”</a:t>
            </a:r>
          </a:p>
          <a:p>
            <a:r>
              <a:rPr lang="en-US" sz="1800" dirty="0"/>
              <a:t>I think the capitol riots were a really bad thing to happen. While I don't think Trump was directly responsible for it, the fan base he accumulated was not on accident. </a:t>
            </a:r>
          </a:p>
        </p:txBody>
      </p:sp>
      <p:pic>
        <p:nvPicPr>
          <p:cNvPr id="4" name="Content Placeholder 4" descr="Shape, circle&#10;&#10;Description automatically generated">
            <a:extLst>
              <a:ext uri="{FF2B5EF4-FFF2-40B4-BE49-F238E27FC236}">
                <a16:creationId xmlns:a16="http://schemas.microsoft.com/office/drawing/2014/main" id="{021C57F6-5DAB-B1D7-F24C-F77132667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t="6993" r="65139" b="50000"/>
          <a:stretch/>
        </p:blipFill>
        <p:spPr>
          <a:xfrm>
            <a:off x="1397000" y="2334594"/>
            <a:ext cx="2248321" cy="2279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94682-1840-4F58-BD98-08E5E8F587E7}"/>
              </a:ext>
            </a:extLst>
          </p:cNvPr>
          <p:cNvSpPr txBox="1"/>
          <p:nvPr/>
        </p:nvSpPr>
        <p:spPr>
          <a:xfrm>
            <a:off x="1238460" y="4681548"/>
            <a:ext cx="256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Sophie</a:t>
            </a:r>
          </a:p>
        </p:txBody>
      </p:sp>
    </p:spTree>
    <p:extLst>
      <p:ext uri="{BB962C8B-B14F-4D97-AF65-F5344CB8AC3E}">
        <p14:creationId xmlns:p14="http://schemas.microsoft.com/office/powerpoint/2010/main" val="6348055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A2228-6D43-3B7F-E11B-00C4B852E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 1: Building social media “profiles”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B9619-F639-EAE2-D8B1-FC1AB8FA11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5950" y="2011680"/>
            <a:ext cx="6177324" cy="3549045"/>
          </a:xfrm>
        </p:spPr>
        <p:txBody>
          <a:bodyPr>
            <a:normAutofit/>
          </a:bodyPr>
          <a:lstStyle/>
          <a:p>
            <a:r>
              <a:rPr lang="en-US" sz="2400" dirty="0"/>
              <a:t>Random news feed of 50 headlines:</a:t>
            </a:r>
          </a:p>
          <a:p>
            <a:pPr marL="548640"/>
            <a:r>
              <a:rPr lang="en-US" sz="2400" dirty="0"/>
              <a:t>Liked 12 headlines</a:t>
            </a:r>
          </a:p>
          <a:p>
            <a:pPr marL="548640"/>
            <a:r>
              <a:rPr lang="en-US" sz="2400" dirty="0"/>
              <a:t>Shared 21 headlines</a:t>
            </a:r>
          </a:p>
          <a:p>
            <a:pPr marL="548640"/>
            <a:r>
              <a:rPr lang="en-US" sz="2400" dirty="0"/>
              <a:t>Spent 4.95 minutes on the news feed</a:t>
            </a:r>
          </a:p>
          <a:p>
            <a:endParaRPr lang="en-US" sz="2400" dirty="0"/>
          </a:p>
        </p:txBody>
      </p:sp>
      <p:pic>
        <p:nvPicPr>
          <p:cNvPr id="4" name="Content Placeholder 4" descr="Shape, circle&#10;&#10;Description automatically generated">
            <a:extLst>
              <a:ext uri="{FF2B5EF4-FFF2-40B4-BE49-F238E27FC236}">
                <a16:creationId xmlns:a16="http://schemas.microsoft.com/office/drawing/2014/main" id="{021C57F6-5DAB-B1D7-F24C-F77132667A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0" t="6993" r="65139" b="50000"/>
          <a:stretch/>
        </p:blipFill>
        <p:spPr>
          <a:xfrm>
            <a:off x="1397000" y="2334594"/>
            <a:ext cx="2248321" cy="227965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B494682-1840-4F58-BD98-08E5E8F587E7}"/>
              </a:ext>
            </a:extLst>
          </p:cNvPr>
          <p:cNvSpPr txBox="1"/>
          <p:nvPr/>
        </p:nvSpPr>
        <p:spPr>
          <a:xfrm>
            <a:off x="1238460" y="4681548"/>
            <a:ext cx="256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Sophie</a:t>
            </a:r>
          </a:p>
        </p:txBody>
      </p:sp>
      <p:pic>
        <p:nvPicPr>
          <p:cNvPr id="6" name="Picture 14">
            <a:extLst>
              <a:ext uri="{FF2B5EF4-FFF2-40B4-BE49-F238E27FC236}">
                <a16:creationId xmlns:a16="http://schemas.microsoft.com/office/drawing/2014/main" id="{8D81E0FE-7724-EC1C-9BA6-50350D7ED8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5" r="23608" b="62196"/>
          <a:stretch/>
        </p:blipFill>
        <p:spPr bwMode="auto">
          <a:xfrm>
            <a:off x="4593699" y="2501460"/>
            <a:ext cx="369586" cy="3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4">
            <a:extLst>
              <a:ext uri="{FF2B5EF4-FFF2-40B4-BE49-F238E27FC236}">
                <a16:creationId xmlns:a16="http://schemas.microsoft.com/office/drawing/2014/main" id="{96A45843-BA4F-C0F8-DF73-AE33A9C753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3" r="19708" b="59722"/>
          <a:stretch/>
        </p:blipFill>
        <p:spPr bwMode="auto">
          <a:xfrm>
            <a:off x="4562773" y="2981198"/>
            <a:ext cx="423689" cy="373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BD44D355-D284-9889-5300-DE721F25C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773" y="3429000"/>
            <a:ext cx="400512" cy="400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1576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D515A-07A2-2F4F-691F-E33BAEE05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Wave 2: Measuring attention from ranking algorithms (Work in progress)</a:t>
            </a:r>
          </a:p>
        </p:txBody>
      </p:sp>
      <p:pic>
        <p:nvPicPr>
          <p:cNvPr id="15" name="Content Placeholder 14" descr="Shape, circle&#10;&#10;Description automatically generated">
            <a:extLst>
              <a:ext uri="{FF2B5EF4-FFF2-40B4-BE49-F238E27FC236}">
                <a16:creationId xmlns:a16="http://schemas.microsoft.com/office/drawing/2014/main" id="{5D73E40C-5244-E495-E239-569DA3659B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2" y="3022600"/>
            <a:ext cx="2602485" cy="1861646"/>
          </a:xfr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D2CA8D51-EF29-4516-6207-ADFFCFF335D9}"/>
              </a:ext>
            </a:extLst>
          </p:cNvPr>
          <p:cNvGrpSpPr/>
          <p:nvPr/>
        </p:nvGrpSpPr>
        <p:grpSpPr>
          <a:xfrm>
            <a:off x="6199048" y="2711597"/>
            <a:ext cx="5429135" cy="2469246"/>
            <a:chOff x="6199048" y="4127999"/>
            <a:chExt cx="5429135" cy="246924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55CD7A6-9ACB-29AC-D244-43EE7E172324}"/>
                </a:ext>
              </a:extLst>
            </p:cNvPr>
            <p:cNvGrpSpPr/>
            <p:nvPr/>
          </p:nvGrpSpPr>
          <p:grpSpPr>
            <a:xfrm>
              <a:off x="6199048" y="4127999"/>
              <a:ext cx="1404669" cy="2221208"/>
              <a:chOff x="5441950" y="4127999"/>
              <a:chExt cx="1404669" cy="2221208"/>
            </a:xfrm>
          </p:grpSpPr>
          <p:pic>
            <p:nvPicPr>
              <p:cNvPr id="4" name="Picture 1">
                <a:extLst>
                  <a:ext uri="{FF2B5EF4-FFF2-40B4-BE49-F238E27FC236}">
                    <a16:creationId xmlns:a16="http://schemas.microsoft.com/office/drawing/2014/main" id="{445D583C-08B7-05A1-940A-C0BE7398E3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24729" y="4439002"/>
                <a:ext cx="1250174" cy="19102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026B621-69B8-EFD5-1BC8-548523B865AC}"/>
                  </a:ext>
                </a:extLst>
              </p:cNvPr>
              <p:cNvSpPr txBox="1"/>
              <p:nvPr/>
            </p:nvSpPr>
            <p:spPr>
              <a:xfrm>
                <a:off x="5441950" y="4127999"/>
                <a:ext cx="14046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Random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C36650F-BD95-5A70-4952-7832AB2A58D3}"/>
                </a:ext>
              </a:extLst>
            </p:cNvPr>
            <p:cNvGrpSpPr/>
            <p:nvPr/>
          </p:nvGrpSpPr>
          <p:grpSpPr>
            <a:xfrm>
              <a:off x="7540537" y="4127999"/>
              <a:ext cx="1404669" cy="2221208"/>
              <a:chOff x="7034422" y="4127999"/>
              <a:chExt cx="1404669" cy="2221208"/>
            </a:xfrm>
          </p:grpSpPr>
          <p:graphicFrame>
            <p:nvGraphicFramePr>
              <p:cNvPr id="6" name="Object 5">
                <a:extLst>
                  <a:ext uri="{FF2B5EF4-FFF2-40B4-BE49-F238E27FC236}">
                    <a16:creationId xmlns:a16="http://schemas.microsoft.com/office/drawing/2014/main" id="{894ED2A5-FCF0-30AD-7559-B17CA6571D4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20536196"/>
                  </p:ext>
                </p:extLst>
              </p:nvPr>
            </p:nvGraphicFramePr>
            <p:xfrm>
              <a:off x="7117465" y="4439002"/>
              <a:ext cx="1238583" cy="191020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4" imgW="4557600" imgH="7029360" progId="PBrush">
                      <p:embed/>
                    </p:oleObj>
                  </mc:Choice>
                  <mc:Fallback>
                    <p:oleObj name="Bitmap Image" r:id="rId4" imgW="4557600" imgH="7029360" progId="PBrush">
                      <p:embed/>
                      <p:pic>
                        <p:nvPicPr>
                          <p:cNvPr id="7" name="Object 6">
                            <a:extLst>
                              <a:ext uri="{FF2B5EF4-FFF2-40B4-BE49-F238E27FC236}">
                                <a16:creationId xmlns:a16="http://schemas.microsoft.com/office/drawing/2014/main" id="{5382F6EB-824D-4717-BED3-F28D5D6BE394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5"/>
                          <a:stretch>
                            <a:fillRect/>
                          </a:stretch>
                        </p:blipFill>
                        <p:spPr>
                          <a:xfrm>
                            <a:off x="7117465" y="4439002"/>
                            <a:ext cx="1238583" cy="1910205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D12A064-4DAD-7CE5-43C5-DD8C6895200A}"/>
                  </a:ext>
                </a:extLst>
              </p:cNvPr>
              <p:cNvSpPr txBox="1"/>
              <p:nvPr/>
            </p:nvSpPr>
            <p:spPr>
              <a:xfrm>
                <a:off x="7034422" y="4127999"/>
                <a:ext cx="14046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Preference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E08071E-C1C3-ED8D-F16B-5EB2E3026494}"/>
                </a:ext>
              </a:extLst>
            </p:cNvPr>
            <p:cNvGrpSpPr/>
            <p:nvPr/>
          </p:nvGrpSpPr>
          <p:grpSpPr>
            <a:xfrm>
              <a:off x="8882026" y="4127999"/>
              <a:ext cx="1404669" cy="2469246"/>
              <a:chOff x="8625751" y="4127999"/>
              <a:chExt cx="1404669" cy="2469246"/>
            </a:xfrm>
          </p:grpSpPr>
          <p:graphicFrame>
            <p:nvGraphicFramePr>
              <p:cNvPr id="5" name="Object 4">
                <a:extLst>
                  <a:ext uri="{FF2B5EF4-FFF2-40B4-BE49-F238E27FC236}">
                    <a16:creationId xmlns:a16="http://schemas.microsoft.com/office/drawing/2014/main" id="{6DFBF997-AA87-D42D-18D1-8869DE01216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13172701"/>
                  </p:ext>
                </p:extLst>
              </p:nvPr>
            </p:nvGraphicFramePr>
            <p:xfrm>
              <a:off x="8704141" y="4439002"/>
              <a:ext cx="1250174" cy="215824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6" imgW="4552920" imgH="7858080" progId="PBrush">
                      <p:embed/>
                    </p:oleObj>
                  </mc:Choice>
                  <mc:Fallback>
                    <p:oleObj name="Bitmap Image" r:id="rId6" imgW="4552920" imgH="7858080" progId="PBrush">
                      <p:embed/>
                      <p:pic>
                        <p:nvPicPr>
                          <p:cNvPr id="6" name="Object 5">
                            <a:extLst>
                              <a:ext uri="{FF2B5EF4-FFF2-40B4-BE49-F238E27FC236}">
                                <a16:creationId xmlns:a16="http://schemas.microsoft.com/office/drawing/2014/main" id="{167CC289-D4C3-C701-4701-2BE7412F947F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8704141" y="4439002"/>
                            <a:ext cx="1250174" cy="2158243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25460F-85F6-98AB-2996-5DC8C7CDDFCC}"/>
                  </a:ext>
                </a:extLst>
              </p:cNvPr>
              <p:cNvSpPr txBox="1"/>
              <p:nvPr/>
            </p:nvSpPr>
            <p:spPr>
              <a:xfrm>
                <a:off x="8625751" y="4127999"/>
                <a:ext cx="14046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Friend</a:t>
                </a: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E88A00B-42C4-9642-4807-E738E67819D4}"/>
                </a:ext>
              </a:extLst>
            </p:cNvPr>
            <p:cNvGrpSpPr/>
            <p:nvPr/>
          </p:nvGrpSpPr>
          <p:grpSpPr>
            <a:xfrm>
              <a:off x="10223514" y="4127999"/>
              <a:ext cx="1404669" cy="2365857"/>
              <a:chOff x="10223514" y="4127999"/>
              <a:chExt cx="1404669" cy="2365857"/>
            </a:xfrm>
          </p:grpSpPr>
          <p:graphicFrame>
            <p:nvGraphicFramePr>
              <p:cNvPr id="7" name="Object 6">
                <a:extLst>
                  <a:ext uri="{FF2B5EF4-FFF2-40B4-BE49-F238E27FC236}">
                    <a16:creationId xmlns:a16="http://schemas.microsoft.com/office/drawing/2014/main" id="{B83168A0-74F2-BC2C-4F90-F51D9A50B29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78911424"/>
                  </p:ext>
                </p:extLst>
              </p:nvPr>
            </p:nvGraphicFramePr>
            <p:xfrm>
              <a:off x="10302409" y="4439002"/>
              <a:ext cx="1246880" cy="205485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Bitmap Image" r:id="rId8" imgW="4572000" imgH="7534440" progId="PBrush">
                      <p:embed/>
                    </p:oleObj>
                  </mc:Choice>
                  <mc:Fallback>
                    <p:oleObj name="Bitmap Image" r:id="rId8" imgW="4572000" imgH="7534440" progId="PBrush">
                      <p:embed/>
                      <p:pic>
                        <p:nvPicPr>
                          <p:cNvPr id="8" name="Object 7">
                            <a:extLst>
                              <a:ext uri="{FF2B5EF4-FFF2-40B4-BE49-F238E27FC236}">
                                <a16:creationId xmlns:a16="http://schemas.microsoft.com/office/drawing/2014/main" id="{B8ADA840-1CC3-1326-1F83-6A90BEDCB146}"/>
                              </a:ext>
                            </a:extLst>
                          </p:cNvPr>
                          <p:cNvPicPr/>
                          <p:nvPr/>
                        </p:nvPicPr>
                        <p:blipFill>
                          <a:blip r:embed="rId9"/>
                          <a:stretch>
                            <a:fillRect/>
                          </a:stretch>
                        </p:blipFill>
                        <p:spPr>
                          <a:xfrm>
                            <a:off x="10302409" y="4439002"/>
                            <a:ext cx="1246880" cy="2054854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7F6D6E-AA72-1051-EFC8-33190C5D9D62}"/>
                  </a:ext>
                </a:extLst>
              </p:cNvPr>
              <p:cNvSpPr txBox="1"/>
              <p:nvPr/>
            </p:nvSpPr>
            <p:spPr>
              <a:xfrm>
                <a:off x="10223514" y="4127999"/>
                <a:ext cx="14046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accent1"/>
                    </a:solidFill>
                  </a:rPr>
                  <a:t>Both</a:t>
                </a:r>
              </a:p>
            </p:txBody>
          </p:sp>
        </p:grpSp>
      </p:grpSp>
      <p:pic>
        <p:nvPicPr>
          <p:cNvPr id="17" name="Picture 16" descr="A picture containing icon&#10;&#10;Description automatically generated">
            <a:extLst>
              <a:ext uri="{FF2B5EF4-FFF2-40B4-BE49-F238E27FC236}">
                <a16:creationId xmlns:a16="http://schemas.microsoft.com/office/drawing/2014/main" id="{3CC4FAA1-87E4-787B-17A9-E66E43FD4A4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26" y="4932805"/>
            <a:ext cx="1609737" cy="400053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98F820A-7725-4E63-C10B-57AC56C0C16F}"/>
              </a:ext>
            </a:extLst>
          </p:cNvPr>
          <p:cNvGrpSpPr/>
          <p:nvPr/>
        </p:nvGrpSpPr>
        <p:grpSpPr>
          <a:xfrm>
            <a:off x="4079637" y="2710317"/>
            <a:ext cx="1343083" cy="2222488"/>
            <a:chOff x="4770024" y="3884221"/>
            <a:chExt cx="1591844" cy="2584334"/>
          </a:xfrm>
        </p:grpSpPr>
        <p:pic>
          <p:nvPicPr>
            <p:cNvPr id="18" name="Picture 1">
              <a:extLst>
                <a:ext uri="{FF2B5EF4-FFF2-40B4-BE49-F238E27FC236}">
                  <a16:creationId xmlns:a16="http://schemas.microsoft.com/office/drawing/2014/main" id="{65A669D7-09EB-4020-45DF-F595283DA4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57565" y="4303812"/>
              <a:ext cx="1416762" cy="21647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A291A6-A8F2-F337-40C2-418001233B47}"/>
                </a:ext>
              </a:extLst>
            </p:cNvPr>
            <p:cNvSpPr txBox="1"/>
            <p:nvPr/>
          </p:nvSpPr>
          <p:spPr>
            <a:xfrm>
              <a:off x="4770024" y="3884221"/>
              <a:ext cx="15918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accent1"/>
                  </a:solidFill>
                </a:rPr>
                <a:t>Random</a:t>
              </a:r>
            </a:p>
          </p:txBody>
        </p:sp>
      </p:grp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0394522-FF99-02B4-CAA4-84A5365B2108}"/>
              </a:ext>
            </a:extLst>
          </p:cNvPr>
          <p:cNvSpPr/>
          <p:nvPr/>
        </p:nvSpPr>
        <p:spPr>
          <a:xfrm>
            <a:off x="3340205" y="3865457"/>
            <a:ext cx="730250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7817CEDE-8593-AB91-1173-8029B8F8D740}"/>
              </a:ext>
            </a:extLst>
          </p:cNvPr>
          <p:cNvSpPr/>
          <p:nvPr/>
        </p:nvSpPr>
        <p:spPr>
          <a:xfrm>
            <a:off x="5459950" y="3865457"/>
            <a:ext cx="730250" cy="273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021FEBDD-42F3-F77A-99CB-C1F5A04DA889}"/>
              </a:ext>
            </a:extLst>
          </p:cNvPr>
          <p:cNvCxnSpPr>
            <a:stCxn id="15" idx="0"/>
            <a:endCxn id="10" idx="0"/>
          </p:cNvCxnSpPr>
          <p:nvPr/>
        </p:nvCxnSpPr>
        <p:spPr>
          <a:xfrm rot="5400000" flipH="1" flipV="1">
            <a:off x="5589332" y="-972429"/>
            <a:ext cx="311003" cy="7679056"/>
          </a:xfrm>
          <a:prstGeom prst="curvedConnector3">
            <a:avLst>
              <a:gd name="adj1" fmla="val 265384"/>
            </a:avLst>
          </a:prstGeom>
          <a:ln w="25400">
            <a:solidFill>
              <a:schemeClr val="accent4"/>
            </a:solidFill>
            <a:headEnd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Curved 30">
            <a:extLst>
              <a:ext uri="{FF2B5EF4-FFF2-40B4-BE49-F238E27FC236}">
                <a16:creationId xmlns:a16="http://schemas.microsoft.com/office/drawing/2014/main" id="{A37F6CD4-9E76-41F3-481E-4CC372891517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97025" y="3325258"/>
            <a:ext cx="12700" cy="3491692"/>
          </a:xfrm>
          <a:prstGeom prst="curvedConnector3">
            <a:avLst>
              <a:gd name="adj1" fmla="val 4150000"/>
            </a:avLst>
          </a:prstGeom>
          <a:ln w="25400">
            <a:solidFill>
              <a:schemeClr val="accent4"/>
            </a:solidFill>
            <a:headEnd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446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E548FCA-6A9E-2FF1-E3A5-B9D8F318E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607EE96-8825-099C-541E-4E8EB61BF3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lianglyu@mit.edu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2913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DBA82-7ED1-580E-50D8-704571544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media and news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E34B3-8CBA-7CBB-06ED-FC125A973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6842" y="2012178"/>
            <a:ext cx="6714866" cy="35490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50%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Open Sans" panose="020B0606030504020204" pitchFamily="34" charset="0"/>
                <a:cs typeface="Open Sans" panose="020B0606030504020204" pitchFamily="34" charset="0"/>
              </a:rPr>
              <a:t>of Americans </a:t>
            </a:r>
            <a:r>
              <a:rPr lang="en-US" sz="2400" b="0" dirty="0">
                <a:solidFill>
                  <a:schemeClr val="tx1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get news from social media “often or sometimes” </a:t>
            </a:r>
            <a:r>
              <a:rPr lang="en-US" sz="1800" b="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[Pew Research Center ‘22]</a:t>
            </a:r>
          </a:p>
        </p:txBody>
      </p:sp>
      <p:pic>
        <p:nvPicPr>
          <p:cNvPr id="1026" name="Picture 2" descr="News consumption on social media">
            <a:extLst>
              <a:ext uri="{FF2B5EF4-FFF2-40B4-BE49-F238E27FC236}">
                <a16:creationId xmlns:a16="http://schemas.microsoft.com/office/drawing/2014/main" id="{468666A9-453C-D6B0-35C1-7A4F81E3D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98" y="1671081"/>
            <a:ext cx="2237359" cy="468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9B1F240C-330A-9162-9F9C-B4B670A54E82}"/>
              </a:ext>
            </a:extLst>
          </p:cNvPr>
          <p:cNvSpPr/>
          <p:nvPr/>
        </p:nvSpPr>
        <p:spPr>
          <a:xfrm>
            <a:off x="9657708" y="3929865"/>
            <a:ext cx="472611" cy="1140432"/>
          </a:xfrm>
          <a:prstGeom prst="ellipse">
            <a:avLst/>
          </a:prstGeom>
          <a:noFill/>
          <a:ln w="57150">
            <a:solidFill>
              <a:schemeClr val="accent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52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BD2E9-6CD1-579E-A49E-49F79F7E5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on social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09E59-12E6-7FB4-BBFC-83D1C370F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7318602" cy="3549045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/>
                </a:solidFill>
              </a:rPr>
              <a:t>Recommendation and ranking algorithms</a:t>
            </a:r>
            <a:r>
              <a:rPr lang="en-US" sz="2400" dirty="0">
                <a:solidFill>
                  <a:schemeClr val="accent5"/>
                </a:solidFill>
              </a:rPr>
              <a:t>:</a:t>
            </a:r>
            <a:r>
              <a:rPr lang="en-US" sz="2400" b="1" dirty="0">
                <a:solidFill>
                  <a:schemeClr val="accent5"/>
                </a:solidFill>
              </a:rPr>
              <a:t> </a:t>
            </a:r>
          </a:p>
          <a:p>
            <a:r>
              <a:rPr lang="en-US" sz="2400" dirty="0"/>
              <a:t>“bread and butter” of social media feeds</a:t>
            </a:r>
          </a:p>
          <a:p>
            <a:endParaRPr lang="en-US" sz="2400" dirty="0"/>
          </a:p>
          <a:p>
            <a:r>
              <a:rPr lang="en-US" sz="2400" dirty="0"/>
              <a:t>Platform incentive: Maximize </a:t>
            </a:r>
            <a:r>
              <a:rPr lang="en-US" sz="2400" b="1" dirty="0">
                <a:solidFill>
                  <a:schemeClr val="accent1"/>
                </a:solidFill>
              </a:rPr>
              <a:t>user engagement</a:t>
            </a:r>
          </a:p>
        </p:txBody>
      </p:sp>
      <p:pic>
        <p:nvPicPr>
          <p:cNvPr id="1026" name="Picture 2" descr="A blue circle with a capital &quot;D&quot; inside">
            <a:extLst>
              <a:ext uri="{FF2B5EF4-FFF2-40B4-BE49-F238E27FC236}">
                <a16:creationId xmlns:a16="http://schemas.microsoft.com/office/drawing/2014/main" id="{A76FD41F-5528-D0EC-5266-D0A57AFAF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217" y="2151981"/>
            <a:ext cx="632451" cy="63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1404B4D-BBC2-8375-7ED1-B8A530AE34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363" y="3571693"/>
            <a:ext cx="728158" cy="33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53BDBDB0-2F28-26C0-6765-3CA330F063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0" t="29063" r="80541" b="54682"/>
          <a:stretch/>
        </p:blipFill>
        <p:spPr>
          <a:xfrm>
            <a:off x="8339122" y="2848098"/>
            <a:ext cx="638641" cy="659929"/>
          </a:xfrm>
          <a:prstGeom prst="rect">
            <a:avLst/>
          </a:prstGeom>
        </p:spPr>
      </p:pic>
      <p:pic>
        <p:nvPicPr>
          <p:cNvPr id="14" name="Picture 13" descr="Shape, circle&#10;&#10;Description automatically generated">
            <a:extLst>
              <a:ext uri="{FF2B5EF4-FFF2-40B4-BE49-F238E27FC236}">
                <a16:creationId xmlns:a16="http://schemas.microsoft.com/office/drawing/2014/main" id="{C279702D-BD59-6D2D-0F62-9747F2C22E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11700" r="79565" b="55436"/>
          <a:stretch/>
        </p:blipFill>
        <p:spPr>
          <a:xfrm>
            <a:off x="8339122" y="4588179"/>
            <a:ext cx="638641" cy="650869"/>
          </a:xfrm>
          <a:prstGeom prst="rect">
            <a:avLst/>
          </a:prstGeom>
        </p:spPr>
      </p:pic>
      <p:pic>
        <p:nvPicPr>
          <p:cNvPr id="16" name="Picture 15" descr="Logo, company name&#10;&#10;Description automatically generated">
            <a:extLst>
              <a:ext uri="{FF2B5EF4-FFF2-40B4-BE49-F238E27FC236}">
                <a16:creationId xmlns:a16="http://schemas.microsoft.com/office/drawing/2014/main" id="{830CA2E2-4151-C260-1EDD-ED0E035BAA2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95" t="35356" r="33571" b="35825"/>
          <a:stretch/>
        </p:blipFill>
        <p:spPr>
          <a:xfrm>
            <a:off x="8342217" y="3967698"/>
            <a:ext cx="632451" cy="556815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FE765C85-5065-73CE-D7F2-704D7368AB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122" y="1679684"/>
            <a:ext cx="638641" cy="408631"/>
          </a:xfrm>
          <a:prstGeom prst="rect">
            <a:avLst/>
          </a:prstGeom>
        </p:spPr>
      </p:pic>
      <p:pic>
        <p:nvPicPr>
          <p:cNvPr id="19" name="Picture 2" descr="A blue circle with a capital &quot;D&quot; inside">
            <a:extLst>
              <a:ext uri="{FF2B5EF4-FFF2-40B4-BE49-F238E27FC236}">
                <a16:creationId xmlns:a16="http://schemas.microsoft.com/office/drawing/2014/main" id="{DD44CD23-F1CE-6E9C-12AB-FBA180CBD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2217" y="5302715"/>
            <a:ext cx="632451" cy="63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361C4962-E2B4-02FB-187D-BFC72F7D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4363" y="1283679"/>
            <a:ext cx="728158" cy="33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A blue circle with a capital &quot;D&quot; inside">
            <a:extLst>
              <a:ext uri="{FF2B5EF4-FFF2-40B4-BE49-F238E27FC236}">
                <a16:creationId xmlns:a16="http://schemas.microsoft.com/office/drawing/2014/main" id="{166D4C3D-9248-28F8-21A2-EB75D26AC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066" y="2100372"/>
            <a:ext cx="632451" cy="63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3" descr="Shape, circle&#10;&#10;Description automatically generated">
            <a:extLst>
              <a:ext uri="{FF2B5EF4-FFF2-40B4-BE49-F238E27FC236}">
                <a16:creationId xmlns:a16="http://schemas.microsoft.com/office/drawing/2014/main" id="{BF6EAADA-059C-A928-C41D-4B45BE52B66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11700" r="79565" b="55436"/>
          <a:stretch/>
        </p:blipFill>
        <p:spPr>
          <a:xfrm>
            <a:off x="9869971" y="4494766"/>
            <a:ext cx="638641" cy="650869"/>
          </a:xfrm>
          <a:prstGeom prst="rect">
            <a:avLst/>
          </a:prstGeom>
        </p:spPr>
      </p:pic>
      <p:pic>
        <p:nvPicPr>
          <p:cNvPr id="29" name="Picture 28" descr="Shape, circle&#10;&#10;Description automatically generated">
            <a:extLst>
              <a:ext uri="{FF2B5EF4-FFF2-40B4-BE49-F238E27FC236}">
                <a16:creationId xmlns:a16="http://schemas.microsoft.com/office/drawing/2014/main" id="{4E6A6527-7680-9A1F-DDA4-6DA68E677CE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11700" r="79565" b="55436"/>
          <a:stretch/>
        </p:blipFill>
        <p:spPr>
          <a:xfrm>
            <a:off x="9869971" y="1289962"/>
            <a:ext cx="638641" cy="650869"/>
          </a:xfrm>
          <a:prstGeom prst="rect">
            <a:avLst/>
          </a:prstGeom>
        </p:spPr>
      </p:pic>
      <p:pic>
        <p:nvPicPr>
          <p:cNvPr id="30" name="Picture 2" descr="A blue circle with a capital &quot;D&quot; inside">
            <a:extLst>
              <a:ext uri="{FF2B5EF4-FFF2-40B4-BE49-F238E27FC236}">
                <a16:creationId xmlns:a16="http://schemas.microsoft.com/office/drawing/2014/main" id="{5E81ED2F-73DB-7617-AC33-70641F3EC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066" y="2892364"/>
            <a:ext cx="632451" cy="63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 descr="Shape, circle&#10;&#10;Description automatically generated">
            <a:extLst>
              <a:ext uri="{FF2B5EF4-FFF2-40B4-BE49-F238E27FC236}">
                <a16:creationId xmlns:a16="http://schemas.microsoft.com/office/drawing/2014/main" id="{3A24AA7C-55D4-5FA2-EB34-382E54F6E6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11700" r="79565" b="55436"/>
          <a:stretch/>
        </p:blipFill>
        <p:spPr>
          <a:xfrm>
            <a:off x="9869971" y="3684356"/>
            <a:ext cx="638641" cy="650869"/>
          </a:xfrm>
          <a:prstGeom prst="rect">
            <a:avLst/>
          </a:prstGeom>
        </p:spPr>
      </p:pic>
      <p:pic>
        <p:nvPicPr>
          <p:cNvPr id="34" name="Picture 2" descr="A blue circle with a capital &quot;D&quot; inside">
            <a:extLst>
              <a:ext uri="{FF2B5EF4-FFF2-40B4-BE49-F238E27FC236}">
                <a16:creationId xmlns:a16="http://schemas.microsoft.com/office/drawing/2014/main" id="{CFF6903C-A342-73D7-ABBF-B3DADD9A9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3066" y="5305175"/>
            <a:ext cx="632451" cy="63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1E2A1583-5A7C-E4AE-D008-642C68C6D6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5" r="23608" b="62196"/>
          <a:stretch/>
        </p:blipFill>
        <p:spPr bwMode="auto">
          <a:xfrm>
            <a:off x="2346512" y="4173547"/>
            <a:ext cx="635503" cy="6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4">
            <a:extLst>
              <a:ext uri="{FF2B5EF4-FFF2-40B4-BE49-F238E27FC236}">
                <a16:creationId xmlns:a16="http://schemas.microsoft.com/office/drawing/2014/main" id="{44897BAB-E506-901B-B2F6-9ECC2751CB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3" r="19708" b="59722"/>
          <a:stretch/>
        </p:blipFill>
        <p:spPr bwMode="auto">
          <a:xfrm>
            <a:off x="3538316" y="4173547"/>
            <a:ext cx="728534" cy="6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 descr="Shape&#10;&#10;Description automatically generated with low confidence">
            <a:extLst>
              <a:ext uri="{FF2B5EF4-FFF2-40B4-BE49-F238E27FC236}">
                <a16:creationId xmlns:a16="http://schemas.microsoft.com/office/drawing/2014/main" id="{CAC9EC4A-3500-8EB3-F684-AD2EFA9293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531" y="4150426"/>
            <a:ext cx="688680" cy="688680"/>
          </a:xfrm>
          <a:prstGeom prst="rect">
            <a:avLst/>
          </a:prstGeom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98E2B7F4-6EE2-9BE2-2137-19F6BD7897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15" t="61838" r="11186" b="29502"/>
          <a:stretch/>
        </p:blipFill>
        <p:spPr bwMode="auto">
          <a:xfrm>
            <a:off x="4823151" y="4160929"/>
            <a:ext cx="728534" cy="66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17050002-99F3-8ED5-2164-CC4D1051C07D}"/>
              </a:ext>
            </a:extLst>
          </p:cNvPr>
          <p:cNvSpPr/>
          <p:nvPr/>
        </p:nvSpPr>
        <p:spPr>
          <a:xfrm>
            <a:off x="6107986" y="4258149"/>
            <a:ext cx="678094" cy="47323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</a:t>
            </a:r>
          </a:p>
        </p:txBody>
      </p:sp>
    </p:spTree>
    <p:extLst>
      <p:ext uri="{BB962C8B-B14F-4D97-AF65-F5344CB8AC3E}">
        <p14:creationId xmlns:p14="http://schemas.microsoft.com/office/powerpoint/2010/main" val="71890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BACB-A45B-B342-3642-247C9052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Impacts of Algorithmic Ranking?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F200-BCBE-03B5-F0B1-C8DC243FB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“Quantifying the impacts of algorithmic ranking is quite difficult, even with access to proprietary data. This is not only because of the complexity of these technical systems, but due to </a:t>
            </a:r>
            <a:r>
              <a:rPr lang="en-US" sz="2400" b="1" dirty="0">
                <a:solidFill>
                  <a:schemeClr val="accent1"/>
                </a:solidFill>
              </a:rPr>
              <a:t>people’s complex and often strategic responses </a:t>
            </a:r>
            <a:r>
              <a:rPr lang="en-US" sz="2400" dirty="0"/>
              <a:t>to changes in algorithms. ”</a:t>
            </a:r>
          </a:p>
          <a:p>
            <a:pPr algn="r"/>
            <a:r>
              <a:rPr lang="en-US" sz="2400" i="1" dirty="0"/>
              <a:t>– Dean Eckles (2021), Testimony before the Senate Subcommittee on Communications, Media, and Broadband</a:t>
            </a:r>
          </a:p>
        </p:txBody>
      </p:sp>
    </p:spTree>
    <p:extLst>
      <p:ext uri="{BB962C8B-B14F-4D97-AF65-F5344CB8AC3E}">
        <p14:creationId xmlns:p14="http://schemas.microsoft.com/office/powerpoint/2010/main" val="1769371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BACB-A45B-B342-3642-247C9052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Algorithmic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F200-BCBE-03B5-F0B1-C8DC243FB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engagement</a:t>
            </a:r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More relevant information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8A876110-9071-15CB-5820-ED6B48363D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05" r="23608" b="62196"/>
          <a:stretch/>
        </p:blipFill>
        <p:spPr bwMode="auto">
          <a:xfrm>
            <a:off x="4341073" y="2543680"/>
            <a:ext cx="635503" cy="6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4">
            <a:extLst>
              <a:ext uri="{FF2B5EF4-FFF2-40B4-BE49-F238E27FC236}">
                <a16:creationId xmlns:a16="http://schemas.microsoft.com/office/drawing/2014/main" id="{B8967B45-5C64-431D-89CE-054A0AB36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03" r="19708" b="59722"/>
          <a:stretch/>
        </p:blipFill>
        <p:spPr bwMode="auto">
          <a:xfrm>
            <a:off x="5168610" y="2543680"/>
            <a:ext cx="728534" cy="64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57C2635-51FD-94F0-185A-6426736AABB2}"/>
              </a:ext>
            </a:extLst>
          </p:cNvPr>
          <p:cNvSpPr/>
          <p:nvPr/>
        </p:nvSpPr>
        <p:spPr>
          <a:xfrm>
            <a:off x="6089178" y="2628282"/>
            <a:ext cx="678094" cy="47323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7174D79-1E49-CD85-D490-9EDEEBF58B40}"/>
              </a:ext>
            </a:extLst>
          </p:cNvPr>
          <p:cNvCxnSpPr/>
          <p:nvPr/>
        </p:nvCxnSpPr>
        <p:spPr>
          <a:xfrm flipV="1">
            <a:off x="3178597" y="2578406"/>
            <a:ext cx="606175" cy="57298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9B17994B-5EE8-2174-D609-CC041330D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804" y="4800676"/>
            <a:ext cx="5881815" cy="882653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CD0DB6F3-9E7A-C4FC-0C86-7E6E552870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11700" r="79565" b="55436"/>
          <a:stretch/>
        </p:blipFill>
        <p:spPr>
          <a:xfrm>
            <a:off x="2949827" y="4115081"/>
            <a:ext cx="638641" cy="650869"/>
          </a:xfrm>
          <a:prstGeom prst="rect">
            <a:avLst/>
          </a:prstGeom>
        </p:spPr>
      </p:pic>
      <p:pic>
        <p:nvPicPr>
          <p:cNvPr id="12" name="Picture 2" descr="A blue circle with a capital &quot;D&quot; inside">
            <a:extLst>
              <a:ext uri="{FF2B5EF4-FFF2-40B4-BE49-F238E27FC236}">
                <a16:creationId xmlns:a16="http://schemas.microsoft.com/office/drawing/2014/main" id="{D27131B6-9F0A-C8CE-F56A-CF082BBE42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772" y="4115081"/>
            <a:ext cx="641396" cy="64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ue circle with a capital &quot;D&quot; inside">
            <a:extLst>
              <a:ext uri="{FF2B5EF4-FFF2-40B4-BE49-F238E27FC236}">
                <a16:creationId xmlns:a16="http://schemas.microsoft.com/office/drawing/2014/main" id="{B7FCD1FE-E31A-5BF6-50E1-F90064FDC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2472" y="4115081"/>
            <a:ext cx="641396" cy="64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Shape, circle&#10;&#10;Description automatically generated">
            <a:extLst>
              <a:ext uri="{FF2B5EF4-FFF2-40B4-BE49-F238E27FC236}">
                <a16:creationId xmlns:a16="http://schemas.microsoft.com/office/drawing/2014/main" id="{D70986D0-5090-239E-2031-1AE14A9E6D2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11700" r="79565" b="55436"/>
          <a:stretch/>
        </p:blipFill>
        <p:spPr>
          <a:xfrm>
            <a:off x="5457979" y="4115081"/>
            <a:ext cx="638641" cy="650869"/>
          </a:xfrm>
          <a:prstGeom prst="rect">
            <a:avLst/>
          </a:prstGeom>
        </p:spPr>
      </p:pic>
      <p:pic>
        <p:nvPicPr>
          <p:cNvPr id="16" name="Picture 15" descr="Shape, circle&#10;&#10;Description automatically generated">
            <a:extLst>
              <a:ext uri="{FF2B5EF4-FFF2-40B4-BE49-F238E27FC236}">
                <a16:creationId xmlns:a16="http://schemas.microsoft.com/office/drawing/2014/main" id="{238583B0-A235-78AE-33C0-41475BCC6DB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2" t="11700" r="79565" b="55436"/>
          <a:stretch/>
        </p:blipFill>
        <p:spPr>
          <a:xfrm>
            <a:off x="6290731" y="4115081"/>
            <a:ext cx="638641" cy="65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26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BACB-A45B-B342-3642-247C9052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Harms of Algorithmic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F200-BCBE-03B5-F0B1-C8DC243FB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274" y="2011680"/>
            <a:ext cx="10077557" cy="354904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Lower variety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Echo chambers</a:t>
            </a:r>
          </a:p>
          <a:p>
            <a:pPr marL="914400" marR="0" lvl="1" indent="-3429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Open Sans" panose="020B0606030504020204" pitchFamily="34" charset="0"/>
                <a:cs typeface="Open Sans" panose="020B0606030504020204" pitchFamily="34" charset="0"/>
              </a:rPr>
              <a:t>Users encounter 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3BEBC"/>
                </a:solidFill>
                <a:effectLst/>
                <a:uLnTx/>
                <a:uFillTx/>
                <a:latin typeface="Avenir Next LT Pro"/>
                <a:ea typeface="Open Sans" panose="020B0606030504020204" pitchFamily="34" charset="0"/>
                <a:cs typeface="Open Sans" panose="020B0606030504020204" pitchFamily="34" charset="0"/>
              </a:rPr>
              <a:t>~15% less cross-cutting content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Open Sans" panose="020B0606030504020204" pitchFamily="34" charset="0"/>
                <a:cs typeface="Open Sans" panose="020B0606030504020204" pitchFamily="34" charset="0"/>
              </a:rPr>
              <a:t> due to algorithmic ranking 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venir Next LT Pro"/>
                <a:ea typeface="Open Sans" panose="020B0606030504020204" pitchFamily="34" charset="0"/>
                <a:cs typeface="Open Sans" panose="020B0606030504020204" pitchFamily="34" charset="0"/>
              </a:rPr>
              <a:t>[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venir Next LT Pro"/>
                <a:ea typeface="Open Sans" panose="020B0606030504020204" pitchFamily="34" charset="0"/>
                <a:cs typeface="Open Sans" panose="020B0606030504020204" pitchFamily="34" charset="0"/>
              </a:rPr>
              <a:t>Bakshy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Avenir Next LT Pro"/>
                <a:ea typeface="Open Sans" panose="020B0606030504020204" pitchFamily="34" charset="0"/>
                <a:cs typeface="Open Sans" panose="020B0606030504020204" pitchFamily="34" charset="0"/>
              </a:rPr>
              <a:t>, Messing, Adamic '15]</a:t>
            </a:r>
            <a:endParaRPr lang="en-US" sz="2200" dirty="0">
              <a:solidFill>
                <a:schemeClr val="accent2"/>
              </a:solidFill>
            </a:endParaRPr>
          </a:p>
          <a:p>
            <a:endParaRPr lang="en-US" sz="2200" dirty="0"/>
          </a:p>
        </p:txBody>
      </p:sp>
      <p:pic>
        <p:nvPicPr>
          <p:cNvPr id="8" name="Picture 2" descr="A blue circle with a capital &quot;D&quot; inside">
            <a:extLst>
              <a:ext uri="{FF2B5EF4-FFF2-40B4-BE49-F238E27FC236}">
                <a16:creationId xmlns:a16="http://schemas.microsoft.com/office/drawing/2014/main" id="{D45C8EBB-D256-95B9-5873-983054F69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2871" y="4427663"/>
            <a:ext cx="632451" cy="63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A blue circle with a capital &quot;D&quot; inside">
            <a:extLst>
              <a:ext uri="{FF2B5EF4-FFF2-40B4-BE49-F238E27FC236}">
                <a16:creationId xmlns:a16="http://schemas.microsoft.com/office/drawing/2014/main" id="{73C7C853-3136-E727-2563-7EFD071A4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947" y="4152064"/>
            <a:ext cx="362198" cy="36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A blue circle with a capital &quot;D&quot; inside">
            <a:extLst>
              <a:ext uri="{FF2B5EF4-FFF2-40B4-BE49-F238E27FC236}">
                <a16:creationId xmlns:a16="http://schemas.microsoft.com/office/drawing/2014/main" id="{A6DA0022-0774-CEB9-BA85-837CB8356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47" y="4152064"/>
            <a:ext cx="362198" cy="36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 blue circle with a capital &quot;D&quot; inside">
            <a:extLst>
              <a:ext uri="{FF2B5EF4-FFF2-40B4-BE49-F238E27FC236}">
                <a16:creationId xmlns:a16="http://schemas.microsoft.com/office/drawing/2014/main" id="{C93FE531-8D96-10CE-288B-4C27E032E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947" y="4923516"/>
            <a:ext cx="362198" cy="36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 blue circle with a capital &quot;D&quot; inside">
            <a:extLst>
              <a:ext uri="{FF2B5EF4-FFF2-40B4-BE49-F238E27FC236}">
                <a16:creationId xmlns:a16="http://schemas.microsoft.com/office/drawing/2014/main" id="{3FDD74C0-8AB0-07F5-D462-64B36BFA8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5047" y="4923516"/>
            <a:ext cx="362198" cy="36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 blue circle with a capital &quot;D&quot; inside">
            <a:extLst>
              <a:ext uri="{FF2B5EF4-FFF2-40B4-BE49-F238E27FC236}">
                <a16:creationId xmlns:a16="http://schemas.microsoft.com/office/drawing/2014/main" id="{673D6D18-329A-323B-2D08-0C22325CB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97" y="3789866"/>
            <a:ext cx="362198" cy="36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 blue circle with a capital &quot;D&quot; inside">
            <a:extLst>
              <a:ext uri="{FF2B5EF4-FFF2-40B4-BE49-F238E27FC236}">
                <a16:creationId xmlns:a16="http://schemas.microsoft.com/office/drawing/2014/main" id="{D443C704-2D6E-485D-20EF-97CF0C071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997" y="5335713"/>
            <a:ext cx="362198" cy="36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4F994281-AE59-F957-8907-5D62EB8E6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451" y="4522488"/>
            <a:ext cx="728158" cy="332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53BDDE1D-5502-BF83-88EC-88F1CE05CB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54" y="3858288"/>
            <a:ext cx="493751" cy="2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40C3DE6D-BFCE-B519-F5B9-E79A7098F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9654" y="5293674"/>
            <a:ext cx="493751" cy="2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3D019D20-A1C5-9C91-5D1D-4B7BC09F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11" y="4297135"/>
            <a:ext cx="493751" cy="2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>
            <a:extLst>
              <a:ext uri="{FF2B5EF4-FFF2-40B4-BE49-F238E27FC236}">
                <a16:creationId xmlns:a16="http://schemas.microsoft.com/office/drawing/2014/main" id="{28623378-F515-E4BF-43A6-2DF952A65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74" y="4297135"/>
            <a:ext cx="493751" cy="2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65B29EAF-F728-B2FA-8AF8-4A8E6C735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1511" y="4875538"/>
            <a:ext cx="493751" cy="2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4">
            <a:extLst>
              <a:ext uri="{FF2B5EF4-FFF2-40B4-BE49-F238E27FC236}">
                <a16:creationId xmlns:a16="http://schemas.microsoft.com/office/drawing/2014/main" id="{29416C77-E52B-2A8D-0E8F-76820A22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974" y="4875538"/>
            <a:ext cx="493751" cy="225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98433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1BACB-A45B-B342-3642-247C9052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Harms of Algorithmic Ranking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E5F200-BCBE-03B5-F0B1-C8DC243FB9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Clickbait or sensational content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Misinformation</a:t>
            </a:r>
          </a:p>
          <a:p>
            <a:pPr lvl="1" indent="0">
              <a:buNone/>
            </a:pPr>
            <a:endParaRPr lang="en-US" sz="2200" dirty="0"/>
          </a:p>
        </p:txBody>
      </p:sp>
      <p:pic>
        <p:nvPicPr>
          <p:cNvPr id="6" name="Picture 5" descr="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D08BA8BE-B8BA-CA9C-08FC-0A444A9934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969" y="3579195"/>
            <a:ext cx="3298004" cy="2198669"/>
          </a:xfrm>
          <a:prstGeom prst="rect">
            <a:avLst/>
          </a:prstGeom>
        </p:spPr>
      </p:pic>
      <p:pic>
        <p:nvPicPr>
          <p:cNvPr id="9" name="Picture 8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EA08190-1F35-135C-310D-B57CC5794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7952" y="3579193"/>
            <a:ext cx="3298008" cy="2198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B50481-0084-C4D5-D726-A541C446A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1939" y="3579194"/>
            <a:ext cx="3298004" cy="21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9510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74F86-E014-A179-BE12-7394DAAAA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Yourfeed: An experimental news feed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C30D8C-7076-5780-24FB-98EE818AF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Courtesy to Human Cooperation Lab (MIT Media Lab)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Users can </a:t>
            </a:r>
            <a:r>
              <a:rPr lang="en-US" sz="2400" dirty="0">
                <a:solidFill>
                  <a:schemeClr val="accent1"/>
                </a:solidFill>
              </a:rPr>
              <a:t>like</a:t>
            </a:r>
            <a:r>
              <a:rPr lang="en-US" sz="2400" dirty="0">
                <a:solidFill>
                  <a:schemeClr val="accent5"/>
                </a:solidFill>
              </a:rPr>
              <a:t>, </a:t>
            </a:r>
            <a:r>
              <a:rPr lang="en-US" sz="2400" dirty="0">
                <a:solidFill>
                  <a:schemeClr val="accent1"/>
                </a:solidFill>
              </a:rPr>
              <a:t>share</a:t>
            </a:r>
            <a:r>
              <a:rPr lang="en-US" sz="2400" dirty="0"/>
              <a:t>, </a:t>
            </a:r>
            <a:r>
              <a:rPr lang="en-US" sz="2400" dirty="0" err="1"/>
              <a:t>etc</a:t>
            </a: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Also measures </a:t>
            </a:r>
            <a:r>
              <a:rPr lang="en-US" sz="2400" dirty="0">
                <a:solidFill>
                  <a:schemeClr val="accent1"/>
                </a:solidFill>
              </a:rPr>
              <a:t>dwell time</a:t>
            </a:r>
            <a:r>
              <a:rPr lang="en-US" sz="2400" dirty="0"/>
              <a:t> of each headline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7" name="Picture 6" descr="Graphical user interface, application, PowerPoint&#10;&#10;Description automatically generated">
            <a:extLst>
              <a:ext uri="{FF2B5EF4-FFF2-40B4-BE49-F238E27FC236}">
                <a16:creationId xmlns:a16="http://schemas.microsoft.com/office/drawing/2014/main" id="{49B48A19-3F7B-456B-E7E9-40BEC56A5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3385" y="1695462"/>
            <a:ext cx="2637091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3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6B040-EC6B-32FE-9FC2-1C10ED185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Experiment</a:t>
            </a:r>
          </a:p>
        </p:txBody>
      </p:sp>
      <p:pic>
        <p:nvPicPr>
          <p:cNvPr id="1026" name="Picture 1">
            <a:extLst>
              <a:ext uri="{FF2B5EF4-FFF2-40B4-BE49-F238E27FC236}">
                <a16:creationId xmlns:a16="http://schemas.microsoft.com/office/drawing/2014/main" id="{57668318-DB37-4B98-9BAC-1DA56212B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33" y="2431435"/>
            <a:ext cx="2198468" cy="3359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167CC289-D4C3-C701-4701-2BE7412F94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15620287"/>
              </p:ext>
            </p:extLst>
          </p:nvPr>
        </p:nvGraphicFramePr>
        <p:xfrm>
          <a:off x="6288949" y="2431435"/>
          <a:ext cx="2198468" cy="37953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4552920" imgH="7858080" progId="PBrush">
                  <p:embed/>
                </p:oleObj>
              </mc:Choice>
              <mc:Fallback>
                <p:oleObj name="Bitmap Image" r:id="rId3" imgW="4552920" imgH="785808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288949" y="2431435"/>
                        <a:ext cx="2198468" cy="37953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>
            <a:extLst>
              <a:ext uri="{FF2B5EF4-FFF2-40B4-BE49-F238E27FC236}">
                <a16:creationId xmlns:a16="http://schemas.microsoft.com/office/drawing/2014/main" id="{5382F6EB-824D-4717-BED3-F28D5D6BE39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5833343"/>
              </p:ext>
            </p:extLst>
          </p:nvPr>
        </p:nvGraphicFramePr>
        <p:xfrm>
          <a:off x="3498733" y="2431435"/>
          <a:ext cx="2178084" cy="335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5" imgW="4557600" imgH="7029360" progId="PBrush">
                  <p:embed/>
                </p:oleObj>
              </mc:Choice>
              <mc:Fallback>
                <p:oleObj name="Bitmap Image" r:id="rId5" imgW="4557600" imgH="70293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498733" y="2431435"/>
                        <a:ext cx="2178084" cy="3359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>
            <a:extLst>
              <a:ext uri="{FF2B5EF4-FFF2-40B4-BE49-F238E27FC236}">
                <a16:creationId xmlns:a16="http://schemas.microsoft.com/office/drawing/2014/main" id="{B8ADA840-1CC3-1326-1F83-6A90BEDCB1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5004010"/>
              </p:ext>
            </p:extLst>
          </p:nvPr>
        </p:nvGraphicFramePr>
        <p:xfrm>
          <a:off x="9099549" y="2431435"/>
          <a:ext cx="2192675" cy="3613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7" imgW="4572000" imgH="7534440" progId="PBrush">
                  <p:embed/>
                </p:oleObj>
              </mc:Choice>
              <mc:Fallback>
                <p:oleObj name="Bitmap Image" r:id="rId7" imgW="4572000" imgH="753444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099549" y="2431435"/>
                        <a:ext cx="2192675" cy="3613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93E31B0-1839-878E-C592-5029A36D89CF}"/>
              </a:ext>
            </a:extLst>
          </p:cNvPr>
          <p:cNvSpPr txBox="1"/>
          <p:nvPr/>
        </p:nvSpPr>
        <p:spPr>
          <a:xfrm>
            <a:off x="552291" y="1884528"/>
            <a:ext cx="247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Random Feed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F3E5A0-9446-C312-7A40-AFB5AADB0CD1}"/>
              </a:ext>
            </a:extLst>
          </p:cNvPr>
          <p:cNvSpPr txBox="1"/>
          <p:nvPr/>
        </p:nvSpPr>
        <p:spPr>
          <a:xfrm>
            <a:off x="3352699" y="1884528"/>
            <a:ext cx="247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Preference Feed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D1E10B-A28D-1F54-D6AC-4BA52A1F8C88}"/>
              </a:ext>
            </a:extLst>
          </p:cNvPr>
          <p:cNvSpPr txBox="1"/>
          <p:nvPr/>
        </p:nvSpPr>
        <p:spPr>
          <a:xfrm>
            <a:off x="6151098" y="1884528"/>
            <a:ext cx="247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Friend Feed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0E9CD0-838D-3867-C39F-2CD6B925D5FF}"/>
              </a:ext>
            </a:extLst>
          </p:cNvPr>
          <p:cNvSpPr txBox="1"/>
          <p:nvPr/>
        </p:nvSpPr>
        <p:spPr>
          <a:xfrm>
            <a:off x="8960810" y="1884528"/>
            <a:ext cx="2470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Both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CFF62A1-E762-D8EE-87BE-2B9E6FFBFF14}"/>
              </a:ext>
            </a:extLst>
          </p:cNvPr>
          <p:cNvSpPr/>
          <p:nvPr/>
        </p:nvSpPr>
        <p:spPr>
          <a:xfrm>
            <a:off x="6151098" y="2346193"/>
            <a:ext cx="1965486" cy="4616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21F21A-DDE2-EDA9-AB92-61B972368ED2}"/>
              </a:ext>
            </a:extLst>
          </p:cNvPr>
          <p:cNvSpPr/>
          <p:nvPr/>
        </p:nvSpPr>
        <p:spPr>
          <a:xfrm>
            <a:off x="6151098" y="4219243"/>
            <a:ext cx="1965486" cy="4616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E9C682B-4D5E-F3A1-A012-8C30E99BC1DD}"/>
              </a:ext>
            </a:extLst>
          </p:cNvPr>
          <p:cNvSpPr/>
          <p:nvPr/>
        </p:nvSpPr>
        <p:spPr>
          <a:xfrm>
            <a:off x="8904572" y="4012639"/>
            <a:ext cx="1965486" cy="46166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637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4" grpId="0" animBg="1"/>
      <p:bldP spid="5" grpId="0" animBg="1"/>
      <p:bldP spid="13" grpId="0" animBg="1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162F33"/>
      </a:dk2>
      <a:lt2>
        <a:srgbClr val="EAF0E0"/>
      </a:lt2>
      <a:accent1>
        <a:srgbClr val="50B4C8"/>
      </a:accent1>
      <a:accent2>
        <a:srgbClr val="A8B97F"/>
      </a:accent2>
      <a:accent3>
        <a:srgbClr val="9B9256"/>
      </a:accent3>
      <a:accent4>
        <a:srgbClr val="657689"/>
      </a:accent4>
      <a:accent5>
        <a:srgbClr val="7A855D"/>
      </a:accent5>
      <a:accent6>
        <a:srgbClr val="84AC9D"/>
      </a:accent6>
      <a:hlink>
        <a:srgbClr val="2370CD"/>
      </a:hlink>
      <a:folHlink>
        <a:srgbClr val="877589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79CFCA13-9412-4290-BB4B-85112F88857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2309</TotalTime>
  <Words>611</Words>
  <Application>Microsoft Office PowerPoint</Application>
  <PresentationFormat>Widescreen</PresentationFormat>
  <Paragraphs>93</Paragraphs>
  <Slides>18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Avenir Next LT Pro</vt:lpstr>
      <vt:lpstr>Calibri</vt:lpstr>
      <vt:lpstr>Calibri Light</vt:lpstr>
      <vt:lpstr>Open Sans</vt:lpstr>
      <vt:lpstr>Metropolitan</vt:lpstr>
      <vt:lpstr>Bitmap Image</vt:lpstr>
      <vt:lpstr>An Experiment on Algorithmic Ranking: User Behavior,  Platform Incentives, And Policy</vt:lpstr>
      <vt:lpstr>Social media and news</vt:lpstr>
      <vt:lpstr>Ranking on social media</vt:lpstr>
      <vt:lpstr>Impacts of Algorithmic Ranking?</vt:lpstr>
      <vt:lpstr>Benefits of Algorithmic Ranking</vt:lpstr>
      <vt:lpstr>Harms of Algorithmic Ranking</vt:lpstr>
      <vt:lpstr>Harms of Algorithmic Ranking</vt:lpstr>
      <vt:lpstr>Yourfeed: An experimental news feed platform</vt:lpstr>
      <vt:lpstr>Our Experiment</vt:lpstr>
      <vt:lpstr>Our Goals</vt:lpstr>
      <vt:lpstr>Our Goals</vt:lpstr>
      <vt:lpstr>Our Goals</vt:lpstr>
      <vt:lpstr>Wave 0: Crowdsourcing features for headlines</vt:lpstr>
      <vt:lpstr>Wave 1: Building social media “profiles”</vt:lpstr>
      <vt:lpstr>Wave 1: Building social media “profiles”</vt:lpstr>
      <vt:lpstr>Wave 1: Building social media “profiles”</vt:lpstr>
      <vt:lpstr>Wave 2: Measuring attention from ranking algorithms (Work in progress)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Experiment on Algorithmic Ranking: User Behavior,  Platform Incentives, And Policy</dc:title>
  <dc:creator>Lyu Charles</dc:creator>
  <cp:lastModifiedBy>Lyu Charles</cp:lastModifiedBy>
  <cp:revision>27</cp:revision>
  <dcterms:created xsi:type="dcterms:W3CDTF">2022-10-12T22:02:49Z</dcterms:created>
  <dcterms:modified xsi:type="dcterms:W3CDTF">2022-10-18T00:33:47Z</dcterms:modified>
</cp:coreProperties>
</file>